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ira Mono Medium" panose="020B0609050000020004" pitchFamily="49" charset="0"/>
      <p:regular r:id="rId15"/>
    </p:embeddedFont>
    <p:embeddedFont>
      <p:font typeface="Fira Sans" panose="020B0503050000020004" pitchFamily="34" charset="0"/>
      <p:regular r:id="rId16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12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848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Сравнение алгоритмов сортировки: HeapSort и TreeSort</a:t>
            </a:r>
            <a:endParaRPr lang="en-US" sz="44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DDE911-2709-4557-8017-F698C7977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921" y="7619915"/>
            <a:ext cx="3429479" cy="609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38206-2471-41A6-B56E-DB2FCC55316E}"/>
              </a:ext>
            </a:extLst>
          </p:cNvPr>
          <p:cNvSpPr txBox="1"/>
          <p:nvPr/>
        </p:nvSpPr>
        <p:spPr>
          <a:xfrm>
            <a:off x="11414968" y="6775953"/>
            <a:ext cx="3001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Липаев</a:t>
            </a:r>
            <a:r>
              <a:rPr lang="ru-RU" dirty="0">
                <a:solidFill>
                  <a:schemeClr val="bg1"/>
                </a:solidFill>
              </a:rPr>
              <a:t> Влад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Шарипов </a:t>
            </a:r>
            <a:r>
              <a:rPr lang="ru-RU" dirty="0" err="1">
                <a:solidFill>
                  <a:schemeClr val="bg1"/>
                </a:solidFill>
              </a:rPr>
              <a:t>Ильназ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 err="1">
                <a:solidFill>
                  <a:schemeClr val="bg1"/>
                </a:solidFill>
              </a:rPr>
              <a:t>Габделганиев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Расиль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11-402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8040" y="601861"/>
            <a:ext cx="11448931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350"/>
              </a:lnSpc>
              <a:buNone/>
            </a:pPr>
            <a:r>
              <a:rPr lang="en-US" sz="42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Классификация алгоритмов сортировки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3429" y="1719739"/>
            <a:ext cx="13103543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Алгоритмы сортировки можно классифицировать по различным критериям, таким как метод сравнения элементов, используемая дополнительная память или их временная сложность. HeapSort и TreeSort относятся к алгоритмам со средней временной сложностью O(n log n), что делает их достаточно эффективными для больших наборов данных.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3429" y="3230166"/>
            <a:ext cx="3761065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Сравнительные алгоритмы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63429" y="3789045"/>
            <a:ext cx="4012525" cy="2093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Большинство алгоритмов сортировки являются сравнительными, то есть они упорядочивают элементы путем сравнения пар элементов. К ним относятся HeapSort и TreeSort, а также MergeSort и QuickSort.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3429" y="6079093"/>
            <a:ext cx="401252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Основаны на сравнении элементов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3429" y="6504384"/>
            <a:ext cx="401252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Нижняя граница O(n log n)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5783" y="3230166"/>
            <a:ext cx="4012525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Несравнительные алгоритмы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5315783" y="4129802"/>
            <a:ext cx="4012525" cy="1744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Эти алгоритмы не используют прямые сравнения и могут быть быстрее в определенных условиях. Примеры включают Counting Sort, Radix Sort и Bucket Sort.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15783" y="6070878"/>
            <a:ext cx="401252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Не используют сравнения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315783" y="6496169"/>
            <a:ext cx="401252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Могут быть O(n) в лучшем случае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868138" y="3230166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Сложность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9868138" y="3789045"/>
            <a:ext cx="4012525" cy="2093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O(n log n) — это оптимальная временная сложность для сравнительных алгоритмов. Это означает, что время выполнения растет пропорционально n * log(n), где n — количество элементов.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868138" y="6079093"/>
            <a:ext cx="4012525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Оптимальная сложность для сравнений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868138" y="6853357"/>
            <a:ext cx="4012525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Эффективность для больших данных</a:t>
            </a:r>
            <a:endParaRPr lang="en-US" sz="17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F403F6-4476-4E60-AD2F-882A3B3C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522" y="7619915"/>
            <a:ext cx="3429479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85907"/>
            <a:ext cx="1118139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HeapSort (Пирамидальная сортировка)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5569" y="1677591"/>
            <a:ext cx="13139261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HeapSort — это алгоритм сортировки, основанный на структуре данных, называемой бинарной кучей (heap). Куча — это специальное дерево, которое удовлетворяет свойству кучи: для макс-кучи каждый родительский узел больше или равен своим дочерним узлам. Это свойство позволяет эффективно находить и извлекать максимальный элемент.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69" y="2939415"/>
            <a:ext cx="1065014" cy="15680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30028" y="3152418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Основные понятия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2130028" y="3612952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Бинарная куча, Макс-куча и Мин-куча. Куча может быть представлена в виде массива, что очень удобно для эффективного хранения и доступа к элементам.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9" y="4507468"/>
            <a:ext cx="1065014" cy="15680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30028" y="4720471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Принцип работы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2130028" y="5181005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Сначала строится куча из исходного массива. Затем, пока куча не пуста, извлекается максимальный элемент (корень кучи) и помещается в конец массива, а куча перестраивается.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69" y="6075521"/>
            <a:ext cx="1065014" cy="15680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30028" y="6288524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Сложность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2130028" y="6749058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HeapSort имеет временную сложность O(n log n) в худшем, среднем и лучшем случаях. Пространственная сложность O(1), так как сортировка происходит "на месте".</a:t>
            </a:r>
            <a:endParaRPr lang="en-US" sz="16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086ECB0-48D6-4339-A811-EA5BAA270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6103" y="7558326"/>
            <a:ext cx="3429479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8765"/>
            <a:ext cx="6463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Реализация HeapSort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61172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Реализация HeapSort включает в себя несколько ключевых операций. Функция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отвечает за добавление элемента в кучу, поддерживая при этом свойство кучи путем "поднятия" элемента вверх. Функция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maxDel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удаляет максимальный элемент (корень) и восстанавливает свойство кучи путем "просеивания" нового корня вниз. Общий процесс сортировки состоит из двух фаз: построения кучи и последовательного извлечения элементов.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3679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8C1A2C-A18D-4AB0-AB08-0B16D575F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921" y="7560748"/>
            <a:ext cx="3429479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399" y="655558"/>
            <a:ext cx="13197602" cy="1279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TreeSort (Сортировка через бинарное дерево поиска)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399" y="2344103"/>
            <a:ext cx="13197602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TreeSort использует бинарное дерево поиска (BST) для сортировки элементов. Основная идея заключается в том, чтобы вставить все элементы исходного массива в BST, а затем выполнить in-order обход дерева. In-order обход BST гарантирует, что элементы будут получены в отсортированном порядке.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6399" y="3556635"/>
            <a:ext cx="1319760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Лучший случай сложности для TreeSort составляет O(n log n), когда дерево сбалансировано. Однако в худшем случае (например, когда входные данные уже отсортированы), дерево может выродиться в связанный список, и тогда сложность возрастает до O(n²).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6399" y="4441746"/>
            <a:ext cx="460534" cy="46053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35" y="4480143"/>
            <a:ext cx="307062" cy="3837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81601" y="4512112"/>
            <a:ext cx="2609850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Построение дерева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81601" y="4954667"/>
            <a:ext cx="3563422" cy="1964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Каждый элемент из исходного массива вставляется в бинарное дерево поиска. Это включает сравнение элемента с текущим узлом и перемещение влево или вправо.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00888" y="4441746"/>
            <a:ext cx="460534" cy="46053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624" y="4480143"/>
            <a:ext cx="307062" cy="3837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866090" y="4512112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Обход дерева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866090" y="4954667"/>
            <a:ext cx="3563422" cy="2619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После того как все элементы вставлены, выполняется in-order обход дерева. Это рекурсивный процесс, который посещает левое поддерево, затем корневой узел, а затем правое поддерево, что приводит к отсортированному порядку.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685377" y="4441746"/>
            <a:ext cx="460534" cy="46053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113" y="4480143"/>
            <a:ext cx="307062" cy="3837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50579" y="4512112"/>
            <a:ext cx="3563422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Требуется дополнительная память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10350579" y="5274469"/>
            <a:ext cx="3563422" cy="1964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 отличие от HeapSort, TreeSort требует дополнительной памяти для хранения структуры дерева, которая может быть O(n) в худшем случае, если дерево несбалансировано.</a:t>
            </a:r>
            <a:endParaRPr lang="en-US" sz="16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CD690AC-5F90-47E9-B590-D1B1FCB4E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0921" y="7619915"/>
            <a:ext cx="3429479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719" y="704493"/>
            <a:ext cx="7578328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Сравнение HeapSort и TreeSort</a:t>
            </a:r>
            <a:endParaRPr lang="en-US" sz="3400" dirty="0"/>
          </a:p>
        </p:txBody>
      </p:sp>
      <p:sp>
        <p:nvSpPr>
          <p:cNvPr id="6" name="Text 2"/>
          <p:cNvSpPr/>
          <p:nvPr/>
        </p:nvSpPr>
        <p:spPr>
          <a:xfrm>
            <a:off x="609719" y="1510189"/>
            <a:ext cx="7924562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Хотя оба алгоритма имеют среднюю временную сложность O(n log n), их практическое применение и производительность могут существенно различаться из-за различий в использовании памяти и поведении на различных типах входных данных.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609719" y="2541984"/>
            <a:ext cx="7924562" cy="4983004"/>
          </a:xfrm>
          <a:prstGeom prst="roundRect">
            <a:avLst>
              <a:gd name="adj" fmla="val 5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7339" y="2549604"/>
            <a:ext cx="7908488" cy="5029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792599" y="2661761"/>
            <a:ext cx="228361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Параметр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3432215" y="2661761"/>
            <a:ext cx="227980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HeapSort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68020" y="2661761"/>
            <a:ext cx="228361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TreeSort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617339" y="3052524"/>
            <a:ext cx="7908488" cy="7815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792599" y="3164681"/>
            <a:ext cx="228361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Временная сложность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3432215" y="3164681"/>
            <a:ext cx="227980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O(n log n) всегда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6068020" y="3164681"/>
            <a:ext cx="2283619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O(n log n) (в среднем), O(n²) (худший случай)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617339" y="3834051"/>
            <a:ext cx="7908488" cy="7815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92599" y="3946207"/>
            <a:ext cx="2283619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Пространственная сложность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3432215" y="3946207"/>
            <a:ext cx="227980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O(1) (сортировка на месте)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6068020" y="3946207"/>
            <a:ext cx="2283619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O(n) (требуется память для дерева)</a:t>
            </a:r>
            <a:endParaRPr lang="en-US" sz="1350" dirty="0"/>
          </a:p>
        </p:txBody>
      </p:sp>
      <p:sp>
        <p:nvSpPr>
          <p:cNvPr id="20" name="Shape 16"/>
          <p:cNvSpPr/>
          <p:nvPr/>
        </p:nvSpPr>
        <p:spPr>
          <a:xfrm>
            <a:off x="617339" y="4615577"/>
            <a:ext cx="7908488" cy="7815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792599" y="4727734"/>
            <a:ext cx="228361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Устойчивость</a:t>
            </a:r>
            <a:endParaRPr lang="en-US" sz="1350" dirty="0"/>
          </a:p>
        </p:txBody>
      </p:sp>
      <p:sp>
        <p:nvSpPr>
          <p:cNvPr id="22" name="Text 18"/>
          <p:cNvSpPr/>
          <p:nvPr/>
        </p:nvSpPr>
        <p:spPr>
          <a:xfrm>
            <a:off x="3432215" y="4727734"/>
            <a:ext cx="2279809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Нет (порядок равных элементов не сохраняется)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6068020" y="4727734"/>
            <a:ext cx="2283619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Нет (порядок равных элементов не сохраняется)</a:t>
            </a:r>
            <a:endParaRPr lang="en-US" sz="1350" dirty="0"/>
          </a:p>
        </p:txBody>
      </p:sp>
      <p:sp>
        <p:nvSpPr>
          <p:cNvPr id="24" name="Shape 20"/>
          <p:cNvSpPr/>
          <p:nvPr/>
        </p:nvSpPr>
        <p:spPr>
          <a:xfrm>
            <a:off x="617339" y="5397103"/>
            <a:ext cx="7908488" cy="13387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792599" y="5509260"/>
            <a:ext cx="228361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Скорость на практике</a:t>
            </a:r>
            <a:endParaRPr lang="en-US" sz="1350" dirty="0"/>
          </a:p>
        </p:txBody>
      </p:sp>
      <p:sp>
        <p:nvSpPr>
          <p:cNvPr id="26" name="Text 22"/>
          <p:cNvSpPr/>
          <p:nvPr/>
        </p:nvSpPr>
        <p:spPr>
          <a:xfrm>
            <a:off x="3432215" y="5509260"/>
            <a:ext cx="227980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Более предсказуемая</a:t>
            </a:r>
            <a:endParaRPr lang="en-US" sz="1350" dirty="0"/>
          </a:p>
        </p:txBody>
      </p:sp>
      <p:sp>
        <p:nvSpPr>
          <p:cNvPr id="27" name="Text 23"/>
          <p:cNvSpPr/>
          <p:nvPr/>
        </p:nvSpPr>
        <p:spPr>
          <a:xfrm>
            <a:off x="6068020" y="5509260"/>
            <a:ext cx="2283619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Зависит от данных (особенно от сбалансированности дерева)</a:t>
            </a:r>
            <a:endParaRPr lang="en-US" sz="1350" dirty="0"/>
          </a:p>
        </p:txBody>
      </p:sp>
      <p:sp>
        <p:nvSpPr>
          <p:cNvPr id="28" name="Shape 24"/>
          <p:cNvSpPr/>
          <p:nvPr/>
        </p:nvSpPr>
        <p:spPr>
          <a:xfrm>
            <a:off x="617339" y="6735842"/>
            <a:ext cx="7908488" cy="7815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5"/>
          <p:cNvSpPr/>
          <p:nvPr/>
        </p:nvSpPr>
        <p:spPr>
          <a:xfrm>
            <a:off x="792599" y="6847999"/>
            <a:ext cx="228361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Особенности</a:t>
            </a:r>
            <a:endParaRPr lang="en-US" sz="1350" dirty="0"/>
          </a:p>
        </p:txBody>
      </p:sp>
      <p:sp>
        <p:nvSpPr>
          <p:cNvPr id="30" name="Text 26"/>
          <p:cNvSpPr/>
          <p:nvPr/>
        </p:nvSpPr>
        <p:spPr>
          <a:xfrm>
            <a:off x="3432215" y="6847999"/>
            <a:ext cx="2279809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На месте, без рекурсии</a:t>
            </a:r>
            <a:endParaRPr lang="en-US" sz="1350" dirty="0"/>
          </a:p>
        </p:txBody>
      </p:sp>
      <p:sp>
        <p:nvSpPr>
          <p:cNvPr id="31" name="Text 27"/>
          <p:cNvSpPr/>
          <p:nvPr/>
        </p:nvSpPr>
        <p:spPr>
          <a:xfrm>
            <a:off x="6068020" y="6847999"/>
            <a:ext cx="2283619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Требует дерева, подходит для потоковых данных</a:t>
            </a:r>
            <a:endParaRPr lang="en-US" sz="1350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E0F6F30-9BD7-435B-91D8-32C084D92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791" y="-546"/>
            <a:ext cx="54864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778823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Практическое применение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218" y="1777841"/>
            <a:ext cx="13049964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Выбор между HeapSort и TreeSort зависит от конкретных требований задачи. HeapSort идеально подходит для сценариев, где важна эффективность по памяти и гарантированная производительность, тогда как TreeSort может быть предпочтительнее, если данные уже должны быть организованы в древовидную структуру или обрабатываются в потоковом режиме.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0218" y="370201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HeapSort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0218" y="4280416"/>
            <a:ext cx="6249591" cy="1805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Используется как часть более сложных алгоритмов, таких как IntroSort (гибридный алгоритм сортировки). Его гарантированная временная сложность и низкое потребление памяти делают его надежным выбором для системных утилит и встроенных систем.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218" y="6289119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Встраиваемые системы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0218" y="6729174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Часть IntroSort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0218" y="7169229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Когда важна память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8212" y="370201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TreeSort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8212" y="4280416"/>
            <a:ext cx="6249591" cy="1805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Применяется, когда данные необходимо не только отсортировать, но и сохранить в структуре дерева для последующих операций (вставки, поиска, удаления). Это полезно в базах данных или системах, где часто меняется набор данных.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8212" y="6289119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Базы данных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8212" y="6729174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Потоковые данные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8212" y="7169229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Если нужна гибкая структура</a:t>
            </a: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6797AE2-5AA6-4870-B933-BD96CF3C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103" y="7530346"/>
            <a:ext cx="3429479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4956DC0-3A4E-436D-AD5E-FDBD964D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56555" cy="82501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03156" y="816412"/>
            <a:ext cx="5120283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Заключение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203156" y="1763673"/>
            <a:ext cx="7710487" cy="1965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HeapSort и TreeSort, хотя и имеют схожую среднюю временную сложность O(n log n), отличаются по ключевым характеристикам, таким как использование памяти и производительность в худших случаях. HeapSort — это эффективный алгоритм, сортирующий "на месте" с предсказуемой производительностью. TreeSort, хотя и менее предсказуем без балансировки, предоставляет удобство работы с данными в виде дерева.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56" y="3960019"/>
            <a:ext cx="511969" cy="5119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03156" y="4676775"/>
            <a:ext cx="2399467" cy="63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Обеспеченная сложность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203156" y="5439489"/>
            <a:ext cx="2399467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HeapSort гарантирует O(n log n) во всех случаях.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607" y="3960019"/>
            <a:ext cx="511969" cy="5119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58607" y="4676775"/>
            <a:ext cx="2399467" cy="63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Использование памяти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8858607" y="5439489"/>
            <a:ext cx="2399467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HeapSort требует O(1) дополнительной памяти, в то время как TreeSort требует O(n).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4058" y="3960019"/>
            <a:ext cx="511969" cy="5119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14058" y="4676775"/>
            <a:ext cx="2399467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Выбор алгоритма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1514058" y="5119568"/>
            <a:ext cx="2399467" cy="2293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Зависит от требований к памяти, предсказуемости и необходимости использования древовидных структур данных.</a:t>
            </a:r>
            <a:endParaRPr lang="en-US" sz="16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1D5790-20F9-4467-9C3A-30B40D9DD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0921" y="7536060"/>
            <a:ext cx="3429479" cy="609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1004</Words>
  <Application>Microsoft Office PowerPoint</Application>
  <PresentationFormat>Произвольный</PresentationFormat>
  <Paragraphs>83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Fira Sans</vt:lpstr>
      <vt:lpstr>Fira Mono Medium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Vlad Lipaev</cp:lastModifiedBy>
  <cp:revision>3</cp:revision>
  <dcterms:created xsi:type="dcterms:W3CDTF">2025-06-07T08:53:32Z</dcterms:created>
  <dcterms:modified xsi:type="dcterms:W3CDTF">2025-06-07T09:07:44Z</dcterms:modified>
</cp:coreProperties>
</file>